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5" r:id="rId8"/>
    <p:sldId id="262" r:id="rId9"/>
    <p:sldId id="263" r:id="rId10"/>
    <p:sldId id="264" r:id="rId11"/>
    <p:sldId id="266" r:id="rId12"/>
    <p:sldId id="273"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xmlns=""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12/1/2021</a:t>
            </a:fld>
            <a:endParaRPr lang="en-US" dirty="0"/>
          </a:p>
        </p:txBody>
      </p:sp>
      <p:sp>
        <p:nvSpPr>
          <p:cNvPr id="8" name="Footer Placeholder 7">
            <a:extLst>
              <a:ext uri="{FF2B5EF4-FFF2-40B4-BE49-F238E27FC236}">
                <a16:creationId xmlns:a16="http://schemas.microsoft.com/office/drawing/2014/main" xmlns=""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xmlns="" id="{40AEDEE5-31B5-4868-8C16-47FF43E276A4}"/>
              </a:ext>
            </a:extLst>
          </p:cNvPr>
          <p:cNvSpPr>
            <a:spLocks noGrp="1"/>
          </p:cNvSpPr>
          <p:nvPr>
            <p:ph type="sldNum" sz="quarter" idx="12"/>
          </p:nvPr>
        </p:nvSpPr>
        <p:spPr/>
        <p:txBody>
          <a:bodyPr/>
          <a:lstStyle/>
          <a:p>
            <a:fld id="{CB1E4CB7-CB13-4810-BF18-BE31AFC64F93}" type="slidenum">
              <a:rPr lang="en-US" smtClean="0"/>
              <a:pPr/>
              <a:t>‹Nr.›</a:t>
            </a:fld>
            <a:endParaRPr lang="en-US" sz="1000" dirty="0"/>
          </a:p>
        </p:txBody>
      </p:sp>
    </p:spTree>
    <p:extLst>
      <p:ext uri="{BB962C8B-B14F-4D97-AF65-F5344CB8AC3E}">
        <p14:creationId xmlns:p14="http://schemas.microsoft.com/office/powerpoint/2010/main" val="334534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25E4293-851E-4FA2-BFF2-B646A42369DE}"/>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5" name="Footer Placeholder 4">
            <a:extLst>
              <a:ext uri="{FF2B5EF4-FFF2-40B4-BE49-F238E27FC236}">
                <a16:creationId xmlns:a16="http://schemas.microsoft.com/office/drawing/2014/main" xmlns=""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8ACBD8-D942-449E-A2B8-358CD1365C0A}"/>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158330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3DB124D-B801-4A6A-9DAF-EBC1B98FE4F7}"/>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5" name="Footer Placeholder 4">
            <a:extLst>
              <a:ext uri="{FF2B5EF4-FFF2-40B4-BE49-F238E27FC236}">
                <a16:creationId xmlns:a16="http://schemas.microsoft.com/office/drawing/2014/main" xmlns=""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AC232D-131E-4BE6-8E2E-BAF5A30846D6}"/>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56925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7CE36D-6B7B-4D5E-831E-34A4286D6E6A}"/>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5" name="Footer Placeholder 4">
            <a:extLst>
              <a:ext uri="{FF2B5EF4-FFF2-40B4-BE49-F238E27FC236}">
                <a16:creationId xmlns:a16="http://schemas.microsoft.com/office/drawing/2014/main" xmlns=""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905C53-CF7C-4936-9E35-1BEBD683626E}"/>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04551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9F006A-7EEE-4DB0-8F92-D34C0D46C38E}"/>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5" name="Footer Placeholder 4">
            <a:extLst>
              <a:ext uri="{FF2B5EF4-FFF2-40B4-BE49-F238E27FC236}">
                <a16:creationId xmlns:a16="http://schemas.microsoft.com/office/drawing/2014/main" xmlns=""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4D801C-6B4E-40B6-9D6E-558192264D2E}"/>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6103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0EC7A6-AFB1-4989-A0B4-B422D5B2C69C}"/>
              </a:ext>
            </a:extLst>
          </p:cNvPr>
          <p:cNvSpPr>
            <a:spLocks noGrp="1"/>
          </p:cNvSpPr>
          <p:nvPr>
            <p:ph type="dt" sz="half" idx="10"/>
          </p:nvPr>
        </p:nvSpPr>
        <p:spPr/>
        <p:txBody>
          <a:bodyPr/>
          <a:lstStyle/>
          <a:p>
            <a:fld id="{3F9AFA87-1417-4992-ABD9-27C3BC8CC883}" type="datetimeFigureOut">
              <a:rPr lang="en-US" smtClean="0"/>
              <a:t>12/1/2021</a:t>
            </a:fld>
            <a:endParaRPr lang="en-US" dirty="0"/>
          </a:p>
        </p:txBody>
      </p:sp>
      <p:sp>
        <p:nvSpPr>
          <p:cNvPr id="6" name="Footer Placeholder 5">
            <a:extLst>
              <a:ext uri="{FF2B5EF4-FFF2-40B4-BE49-F238E27FC236}">
                <a16:creationId xmlns:a16="http://schemas.microsoft.com/office/drawing/2014/main" xmlns=""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9E8C7AF-5092-416B-B61C-F41D3C573E0C}"/>
              </a:ext>
            </a:extLst>
          </p:cNvPr>
          <p:cNvSpPr>
            <a:spLocks noGrp="1"/>
          </p:cNvSpPr>
          <p:nvPr>
            <p:ph type="sldNum" sz="quarter" idx="12"/>
          </p:nvPr>
        </p:nvSpPr>
        <p:spPr/>
        <p:txBody>
          <a:bodyPr/>
          <a:lstStyle/>
          <a:p>
            <a:fld id="{CB1E4CB7-CB13-4810-BF18-BE31AFC64F93}" type="slidenum">
              <a:rPr lang="en-US" smtClean="0"/>
              <a:t>‹Nr.›</a:t>
            </a:fld>
            <a:endParaRPr lang="en-US" dirty="0"/>
          </a:p>
        </p:txBody>
      </p:sp>
    </p:spTree>
    <p:extLst>
      <p:ext uri="{BB962C8B-B14F-4D97-AF65-F5344CB8AC3E}">
        <p14:creationId xmlns:p14="http://schemas.microsoft.com/office/powerpoint/2010/main" val="59719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F3A70F0-5AFA-4C5A-812B-220C6A38DB6B}"/>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8" name="Footer Placeholder 7">
            <a:extLst>
              <a:ext uri="{FF2B5EF4-FFF2-40B4-BE49-F238E27FC236}">
                <a16:creationId xmlns:a16="http://schemas.microsoft.com/office/drawing/2014/main" xmlns=""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56A5893-52F1-44A1-AE8E-CF094DB41CFA}"/>
              </a:ext>
            </a:extLst>
          </p:cNvPr>
          <p:cNvSpPr>
            <a:spLocks noGrp="1"/>
          </p:cNvSpPr>
          <p:nvPr>
            <p:ph type="sldNum" sz="quarter" idx="12"/>
          </p:nvPr>
        </p:nvSpPr>
        <p:spPr/>
        <p:txBody>
          <a:bodyPr/>
          <a:lstStyle/>
          <a:p>
            <a:fld id="{CB1E4CB7-CB13-4810-BF18-BE31AFC64F93}" type="slidenum">
              <a:rPr lang="en-US" smtClean="0"/>
              <a:t>‹Nr.›</a:t>
            </a:fld>
            <a:endParaRPr lang="en-US"/>
          </a:p>
        </p:txBody>
      </p:sp>
      <p:sp>
        <p:nvSpPr>
          <p:cNvPr id="10" name="Title 9">
            <a:extLst>
              <a:ext uri="{FF2B5EF4-FFF2-40B4-BE49-F238E27FC236}">
                <a16:creationId xmlns:a16="http://schemas.microsoft.com/office/drawing/2014/main" xmlns=""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6168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A24A80-0792-4B3B-BB5A-8B2BD91095A7}"/>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4" name="Footer Placeholder 3">
            <a:extLst>
              <a:ext uri="{FF2B5EF4-FFF2-40B4-BE49-F238E27FC236}">
                <a16:creationId xmlns:a16="http://schemas.microsoft.com/office/drawing/2014/main" xmlns=""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09ADCC-C5F2-4D90-B153-93DF55858291}"/>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32019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862271-51F6-4122-9709-D279042F8846}"/>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3" name="Footer Placeholder 2">
            <a:extLst>
              <a:ext uri="{FF2B5EF4-FFF2-40B4-BE49-F238E27FC236}">
                <a16:creationId xmlns:a16="http://schemas.microsoft.com/office/drawing/2014/main" xmlns=""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A935A50-18AE-4CB1-BB10-1CBDD8A7C2C4}"/>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4244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3A3A03-31BD-4E7E-879A-A1C71849703C}"/>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6" name="Footer Placeholder 5">
            <a:extLst>
              <a:ext uri="{FF2B5EF4-FFF2-40B4-BE49-F238E27FC236}">
                <a16:creationId xmlns:a16="http://schemas.microsoft.com/office/drawing/2014/main" xmlns=""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1FF25E-A25D-47AA-94EB-580A74F01F1F}"/>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91187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C9CA7C-B9D0-4A72-8061-1E02AA15FE86}"/>
              </a:ext>
            </a:extLst>
          </p:cNvPr>
          <p:cNvSpPr>
            <a:spLocks noGrp="1"/>
          </p:cNvSpPr>
          <p:nvPr>
            <p:ph type="dt" sz="half" idx="10"/>
          </p:nvPr>
        </p:nvSpPr>
        <p:spPr/>
        <p:txBody>
          <a:bodyPr/>
          <a:lstStyle/>
          <a:p>
            <a:fld id="{3F9AFA87-1417-4992-ABD9-27C3BC8CC883}" type="datetimeFigureOut">
              <a:rPr lang="en-US" smtClean="0"/>
              <a:t>12/1/2021</a:t>
            </a:fld>
            <a:endParaRPr lang="en-US"/>
          </a:p>
        </p:txBody>
      </p:sp>
      <p:sp>
        <p:nvSpPr>
          <p:cNvPr id="6" name="Footer Placeholder 5">
            <a:extLst>
              <a:ext uri="{FF2B5EF4-FFF2-40B4-BE49-F238E27FC236}">
                <a16:creationId xmlns:a16="http://schemas.microsoft.com/office/drawing/2014/main" xmlns=""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01A469-3EFC-4F94-8482-378582E1C14F}"/>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327691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12/1/2021</a:t>
            </a:fld>
            <a:endParaRPr lang="en-US" dirty="0"/>
          </a:p>
        </p:txBody>
      </p:sp>
      <p:sp>
        <p:nvSpPr>
          <p:cNvPr id="5" name="Footer Placeholder 4">
            <a:extLst>
              <a:ext uri="{FF2B5EF4-FFF2-40B4-BE49-F238E27FC236}">
                <a16:creationId xmlns:a16="http://schemas.microsoft.com/office/drawing/2014/main" xmlns=""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xmlns=""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‹Nr.›</a:t>
            </a:fld>
            <a:endParaRPr lang="en-US" sz="1000" dirty="0"/>
          </a:p>
        </p:txBody>
      </p:sp>
      <p:sp>
        <p:nvSpPr>
          <p:cNvPr id="8" name="Freeform: Shape 7">
            <a:extLst>
              <a:ext uri="{FF2B5EF4-FFF2-40B4-BE49-F238E27FC236}">
                <a16:creationId xmlns:a16="http://schemas.microsoft.com/office/drawing/2014/main" xmlns=""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7764859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0" name="Rectangle 13">
            <a:extLst>
              <a:ext uri="{FF2B5EF4-FFF2-40B4-BE49-F238E27FC236}">
                <a16:creationId xmlns:a16="http://schemas.microsoft.com/office/drawing/2014/main" xmlns="" id="{47C897C6-901F-410E-B2AC-162ED94B0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F86D0FE9-B9B6-4AA6-B522-DB4F5B5D79D1}"/>
              </a:ext>
            </a:extLst>
          </p:cNvPr>
          <p:cNvSpPr>
            <a:spLocks noGrp="1"/>
          </p:cNvSpPr>
          <p:nvPr>
            <p:ph type="ctrTitle"/>
          </p:nvPr>
        </p:nvSpPr>
        <p:spPr>
          <a:xfrm>
            <a:off x="3647494" y="1192786"/>
            <a:ext cx="7818469" cy="2334074"/>
          </a:xfrm>
        </p:spPr>
        <p:txBody>
          <a:bodyPr anchor="ctr">
            <a:noAutofit/>
          </a:bodyPr>
          <a:lstStyle/>
          <a:p>
            <a:pPr algn="l"/>
            <a:r>
              <a:rPr lang="de-DE" sz="3200" dirty="0"/>
              <a:t>Sieben Vorschläge</a:t>
            </a:r>
            <a:br>
              <a:rPr lang="de-DE" sz="3200" dirty="0"/>
            </a:br>
            <a:r>
              <a:rPr lang="de-DE" sz="3200" dirty="0"/>
              <a:t>für eine soziale und ökologische Erneuerung der Post- und Paketbranche</a:t>
            </a:r>
            <a:br>
              <a:rPr lang="de-DE" sz="3200" dirty="0"/>
            </a:br>
            <a:endParaRPr lang="de-DE" sz="3200" dirty="0"/>
          </a:p>
        </p:txBody>
      </p:sp>
      <p:sp>
        <p:nvSpPr>
          <p:cNvPr id="3" name="Untertitel 2">
            <a:extLst>
              <a:ext uri="{FF2B5EF4-FFF2-40B4-BE49-F238E27FC236}">
                <a16:creationId xmlns:a16="http://schemas.microsoft.com/office/drawing/2014/main" xmlns="" id="{7D33C926-3049-41DC-B2C2-1972BE10A058}"/>
              </a:ext>
            </a:extLst>
          </p:cNvPr>
          <p:cNvSpPr>
            <a:spLocks noGrp="1"/>
          </p:cNvSpPr>
          <p:nvPr>
            <p:ph type="subTitle" idx="1"/>
          </p:nvPr>
        </p:nvSpPr>
        <p:spPr>
          <a:xfrm>
            <a:off x="4326301" y="3288747"/>
            <a:ext cx="6460853" cy="1189912"/>
          </a:xfrm>
        </p:spPr>
        <p:txBody>
          <a:bodyPr>
            <a:normAutofit lnSpcReduction="10000"/>
          </a:bodyPr>
          <a:lstStyle/>
          <a:p>
            <a:pPr algn="l"/>
            <a:r>
              <a:rPr lang="de-DE" b="1" dirty="0"/>
              <a:t>Fundstellensuche : Wo finden sich unsere Vorschläge an die Verhandlungskommission im Koalitionsvertrag </a:t>
            </a:r>
            <a:r>
              <a:rPr lang="de-DE" b="1" dirty="0" smtClean="0"/>
              <a:t>wieder</a:t>
            </a:r>
            <a:endParaRPr lang="de-DE" b="1" dirty="0"/>
          </a:p>
          <a:p>
            <a:pPr algn="l"/>
            <a:endParaRPr lang="de-DE" b="1" dirty="0"/>
          </a:p>
          <a:p>
            <a:pPr algn="l"/>
            <a:endParaRPr lang="de-DE" b="1" dirty="0"/>
          </a:p>
        </p:txBody>
      </p:sp>
      <p:pic>
        <p:nvPicPr>
          <p:cNvPr id="5" name="Grafik 4" descr="Ein Bild, das Text, Schild enthält.&#10;&#10;Automatisch generierte Beschreibung">
            <a:extLst>
              <a:ext uri="{FF2B5EF4-FFF2-40B4-BE49-F238E27FC236}">
                <a16:creationId xmlns:a16="http://schemas.microsoft.com/office/drawing/2014/main" xmlns="" id="{9054D1DC-A631-4822-BA15-E4447A9CF5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25" y="953724"/>
            <a:ext cx="3242732" cy="2253700"/>
          </a:xfrm>
          <a:prstGeom prst="rect">
            <a:avLst/>
          </a:prstGeom>
        </p:spPr>
      </p:pic>
      <p:pic>
        <p:nvPicPr>
          <p:cNvPr id="6" name="Grafik 5">
            <a:extLst>
              <a:ext uri="{FF2B5EF4-FFF2-40B4-BE49-F238E27FC236}">
                <a16:creationId xmlns:a16="http://schemas.microsoft.com/office/drawing/2014/main" xmlns="" id="{081B6E6B-E4B7-4F69-8EDA-B6D708C8D76C}"/>
              </a:ext>
            </a:extLst>
          </p:cNvPr>
          <p:cNvPicPr>
            <a:picLocks noChangeAspect="1"/>
          </p:cNvPicPr>
          <p:nvPr/>
        </p:nvPicPr>
        <p:blipFill>
          <a:blip r:embed="rId3"/>
          <a:stretch>
            <a:fillRect/>
          </a:stretch>
        </p:blipFill>
        <p:spPr>
          <a:xfrm>
            <a:off x="4739509" y="4478659"/>
            <a:ext cx="1128282" cy="1186555"/>
          </a:xfrm>
          <a:prstGeom prst="rect">
            <a:avLst/>
          </a:prstGeom>
        </p:spPr>
      </p:pic>
      <p:pic>
        <p:nvPicPr>
          <p:cNvPr id="9" name="Grafik 8">
            <a:extLst>
              <a:ext uri="{FF2B5EF4-FFF2-40B4-BE49-F238E27FC236}">
                <a16:creationId xmlns:a16="http://schemas.microsoft.com/office/drawing/2014/main" xmlns="" id="{7DA6BF14-51AB-4A04-847C-D499D737F5EB}"/>
              </a:ext>
            </a:extLst>
          </p:cNvPr>
          <p:cNvPicPr>
            <a:picLocks noChangeAspect="1"/>
          </p:cNvPicPr>
          <p:nvPr/>
        </p:nvPicPr>
        <p:blipFill>
          <a:blip r:embed="rId4"/>
          <a:stretch>
            <a:fillRect/>
          </a:stretch>
        </p:blipFill>
        <p:spPr>
          <a:xfrm>
            <a:off x="6784646" y="4592171"/>
            <a:ext cx="1446392" cy="1130179"/>
          </a:xfrm>
          <a:prstGeom prst="rect">
            <a:avLst/>
          </a:prstGeom>
        </p:spPr>
      </p:pic>
      <p:pic>
        <p:nvPicPr>
          <p:cNvPr id="11" name="Grafik 10">
            <a:extLst>
              <a:ext uri="{FF2B5EF4-FFF2-40B4-BE49-F238E27FC236}">
                <a16:creationId xmlns:a16="http://schemas.microsoft.com/office/drawing/2014/main" xmlns="" id="{06146E1E-42F0-4AED-88ED-44CBF638C295}"/>
              </a:ext>
            </a:extLst>
          </p:cNvPr>
          <p:cNvPicPr>
            <a:picLocks noChangeAspect="1"/>
          </p:cNvPicPr>
          <p:nvPr/>
        </p:nvPicPr>
        <p:blipFill>
          <a:blip r:embed="rId5"/>
          <a:stretch>
            <a:fillRect/>
          </a:stretch>
        </p:blipFill>
        <p:spPr>
          <a:xfrm rot="10800000" flipV="1">
            <a:off x="9067557" y="4537452"/>
            <a:ext cx="1098662" cy="1068968"/>
          </a:xfrm>
          <a:prstGeom prst="rect">
            <a:avLst/>
          </a:prstGeom>
        </p:spPr>
      </p:pic>
    </p:spTree>
    <p:extLst>
      <p:ext uri="{BB962C8B-B14F-4D97-AF65-F5344CB8AC3E}">
        <p14:creationId xmlns:p14="http://schemas.microsoft.com/office/powerpoint/2010/main" val="418246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8A18C4A1-C5AF-40CD-8B37-5C38E3F43A7B}"/>
              </a:ext>
            </a:extLst>
          </p:cNvPr>
          <p:cNvSpPr>
            <a:spLocks noGrp="1"/>
          </p:cNvSpPr>
          <p:nvPr>
            <p:ph type="body" idx="1"/>
          </p:nvPr>
        </p:nvSpPr>
        <p:spPr>
          <a:xfrm>
            <a:off x="1464118" y="1243852"/>
            <a:ext cx="9144000" cy="4800600"/>
          </a:xfrm>
        </p:spPr>
        <p:txBody>
          <a:bodyPr>
            <a:normAutofit fontScale="70000" lnSpcReduction="20000"/>
          </a:bodyPr>
          <a:lstStyle/>
          <a:p>
            <a:r>
              <a:rPr lang="de-DE" b="1" dirty="0"/>
              <a:t>−  Die Einschränkung von Kettenbefristungen</a:t>
            </a:r>
          </a:p>
          <a:p>
            <a:r>
              <a:rPr lang="de-DE" dirty="0"/>
              <a:t>Koalitionsvertrag, Seite70 :</a:t>
            </a:r>
          </a:p>
          <a:p>
            <a:r>
              <a:rPr lang="de-DE" dirty="0"/>
              <a:t>„Um Kettenbefristungen zu vermeiden, begrenzen wir mit Sachgrund befristete Arbeitsverträge beim selben Arbeitgeber auf sechs Jahre. Nur in eng begrenzten Ausnahmen ist ein Überschreiten möglich.“</a:t>
            </a:r>
          </a:p>
          <a:p>
            <a:r>
              <a:rPr lang="de-DE" b="1" dirty="0"/>
              <a:t>−  Die Eindämmung von Werkverträgen und Leiharbeit</a:t>
            </a:r>
          </a:p>
          <a:p>
            <a:r>
              <a:rPr lang="de-DE" dirty="0"/>
              <a:t>Koalitionsvertrag, Seite 71:</a:t>
            </a:r>
          </a:p>
          <a:p>
            <a:r>
              <a:rPr lang="de-DE" dirty="0"/>
              <a:t>Bekenntnis zu Werkverträgen und Arbeitnehmerüberlassung als „notwendige Instrumente“. Strukturelle systematische Verstöße gegen Arbeitsrecht und Arbeitsschutz durch effektivere Rechtsdurchsetzung verfolgen. </a:t>
            </a:r>
          </a:p>
          <a:p>
            <a:r>
              <a:rPr lang="de-DE" b="1" dirty="0"/>
              <a:t>− Die Verabschiedung eines Bundestariftreuegesetzes</a:t>
            </a:r>
          </a:p>
          <a:p>
            <a:r>
              <a:rPr lang="de-DE" dirty="0"/>
              <a:t>Koalitionsvertrag, Seite 71</a:t>
            </a:r>
          </a:p>
          <a:p>
            <a:r>
              <a:rPr lang="de-DE" dirty="0"/>
              <a:t> „ Zur Stärkung der Tarifbindung wird die öffentliche Auftragsvergabe des Bundes an die Einhaltung eines repräsentativen Tarifvertrages der jeweiligen Branche gebunden, wobei die Vergabe auf einer einfachen, unbürokratischen Erklärung beruht.“</a:t>
            </a:r>
          </a:p>
          <a:p>
            <a:endParaRPr lang="de-DE"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dirty="0"/>
          </a:p>
          <a:p>
            <a:endParaRPr lang="de-DE" dirty="0"/>
          </a:p>
        </p:txBody>
      </p:sp>
      <p:pic>
        <p:nvPicPr>
          <p:cNvPr id="4" name="Grafik 3">
            <a:extLst>
              <a:ext uri="{FF2B5EF4-FFF2-40B4-BE49-F238E27FC236}">
                <a16:creationId xmlns:a16="http://schemas.microsoft.com/office/drawing/2014/main" xmlns="" id="{D6FBC1E1-9FE3-4208-96BC-8AC360AF0127}"/>
              </a:ext>
            </a:extLst>
          </p:cNvPr>
          <p:cNvPicPr>
            <a:picLocks noChangeAspect="1"/>
          </p:cNvPicPr>
          <p:nvPr/>
        </p:nvPicPr>
        <p:blipFill>
          <a:blip r:embed="rId2"/>
          <a:stretch>
            <a:fillRect/>
          </a:stretch>
        </p:blipFill>
        <p:spPr>
          <a:xfrm>
            <a:off x="908463" y="3276760"/>
            <a:ext cx="451143" cy="438950"/>
          </a:xfrm>
          <a:prstGeom prst="rect">
            <a:avLst/>
          </a:prstGeom>
        </p:spPr>
      </p:pic>
      <p:pic>
        <p:nvPicPr>
          <p:cNvPr id="6" name="Grafik 5">
            <a:extLst>
              <a:ext uri="{FF2B5EF4-FFF2-40B4-BE49-F238E27FC236}">
                <a16:creationId xmlns:a16="http://schemas.microsoft.com/office/drawing/2014/main" xmlns="" id="{5D42F683-B45C-42E1-8688-1E2EF369E2ED}"/>
              </a:ext>
            </a:extLst>
          </p:cNvPr>
          <p:cNvPicPr>
            <a:picLocks noChangeAspect="1"/>
          </p:cNvPicPr>
          <p:nvPr/>
        </p:nvPicPr>
        <p:blipFill>
          <a:blip r:embed="rId3"/>
          <a:stretch>
            <a:fillRect/>
          </a:stretch>
        </p:blipFill>
        <p:spPr>
          <a:xfrm>
            <a:off x="979000" y="4663061"/>
            <a:ext cx="463336" cy="463336"/>
          </a:xfrm>
          <a:prstGeom prst="rect">
            <a:avLst/>
          </a:prstGeom>
        </p:spPr>
      </p:pic>
      <p:pic>
        <p:nvPicPr>
          <p:cNvPr id="7" name="Grafik 6">
            <a:extLst>
              <a:ext uri="{FF2B5EF4-FFF2-40B4-BE49-F238E27FC236}">
                <a16:creationId xmlns:a16="http://schemas.microsoft.com/office/drawing/2014/main" xmlns="" id="{6478BC63-3108-4778-ADBD-4B9905A10C22}"/>
              </a:ext>
            </a:extLst>
          </p:cNvPr>
          <p:cNvPicPr>
            <a:picLocks noChangeAspect="1"/>
          </p:cNvPicPr>
          <p:nvPr/>
        </p:nvPicPr>
        <p:blipFill>
          <a:blip r:embed="rId4"/>
          <a:stretch>
            <a:fillRect/>
          </a:stretch>
        </p:blipFill>
        <p:spPr>
          <a:xfrm>
            <a:off x="850981" y="1834876"/>
            <a:ext cx="560881" cy="445047"/>
          </a:xfrm>
          <a:prstGeom prst="rect">
            <a:avLst/>
          </a:prstGeom>
        </p:spPr>
      </p:pic>
    </p:spTree>
    <p:extLst>
      <p:ext uri="{BB962C8B-B14F-4D97-AF65-F5344CB8AC3E}">
        <p14:creationId xmlns:p14="http://schemas.microsoft.com/office/powerpoint/2010/main" val="334167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AB07D0CF-D4AF-482B-A45E-8EAED01829B7}"/>
              </a:ext>
            </a:extLst>
          </p:cNvPr>
          <p:cNvSpPr>
            <a:spLocks noGrp="1"/>
          </p:cNvSpPr>
          <p:nvPr>
            <p:ph type="body" idx="1"/>
          </p:nvPr>
        </p:nvSpPr>
        <p:spPr>
          <a:xfrm>
            <a:off x="1369986" y="1116106"/>
            <a:ext cx="9144000" cy="3482788"/>
          </a:xfrm>
        </p:spPr>
        <p:txBody>
          <a:bodyPr>
            <a:normAutofit fontScale="25000" lnSpcReduction="20000"/>
          </a:bodyPr>
          <a:lstStyle/>
          <a:p>
            <a:endParaRPr lang="de-DE" dirty="0"/>
          </a:p>
          <a:p>
            <a:r>
              <a:rPr lang="de-DE" sz="8000" b="1" dirty="0"/>
              <a:t>Rente</a:t>
            </a:r>
          </a:p>
          <a:p>
            <a:r>
              <a:rPr lang="de-DE" sz="8000" dirty="0"/>
              <a:t>Koalitionsvertrag, Seite 73 .</a:t>
            </a:r>
          </a:p>
          <a:p>
            <a:r>
              <a:rPr lang="de-DE" sz="8000" dirty="0"/>
              <a:t>Eine gute und verlässliche Rente nach vielen Jahren Arbeit ist für die Beschäftigten wichtig. Es geht darum, sich mit eigener Arbeit eine gute eigenständige Absicherung im Alter zu schaffen. Wir werden daher die gesetzliche Rente stärken und das Mindestrentenniveau von 48 Prozent (Definition vor der kürzlich durchgeführten Statistikrevision) dauerhaft sichern. In dieser Legislaturperiode steigt der Beitragssatz nicht über 20 Prozent. </a:t>
            </a:r>
          </a:p>
          <a:p>
            <a:r>
              <a:rPr lang="de-DE" sz="8000" dirty="0"/>
              <a:t>Es wird keine Rentenkürzungen und keine Anhebung des gesetzlichen Renteneintrittsalters geben. </a:t>
            </a:r>
          </a:p>
        </p:txBody>
      </p:sp>
      <p:pic>
        <p:nvPicPr>
          <p:cNvPr id="4" name="Grafik 3">
            <a:extLst>
              <a:ext uri="{FF2B5EF4-FFF2-40B4-BE49-F238E27FC236}">
                <a16:creationId xmlns:a16="http://schemas.microsoft.com/office/drawing/2014/main" xmlns="" id="{816BB87F-DE30-43FF-A18C-F6F7AC8820D8}"/>
              </a:ext>
            </a:extLst>
          </p:cNvPr>
          <p:cNvPicPr>
            <a:picLocks noChangeAspect="1"/>
          </p:cNvPicPr>
          <p:nvPr/>
        </p:nvPicPr>
        <p:blipFill>
          <a:blip r:embed="rId2"/>
          <a:stretch>
            <a:fillRect/>
          </a:stretch>
        </p:blipFill>
        <p:spPr>
          <a:xfrm>
            <a:off x="906650" y="1949803"/>
            <a:ext cx="463336" cy="457240"/>
          </a:xfrm>
          <a:prstGeom prst="rect">
            <a:avLst/>
          </a:prstGeom>
        </p:spPr>
      </p:pic>
    </p:spTree>
    <p:extLst>
      <p:ext uri="{BB962C8B-B14F-4D97-AF65-F5344CB8AC3E}">
        <p14:creationId xmlns:p14="http://schemas.microsoft.com/office/powerpoint/2010/main" val="345424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13">
            <a:extLst>
              <a:ext uri="{FF2B5EF4-FFF2-40B4-BE49-F238E27FC236}">
                <a16:creationId xmlns:a16="http://schemas.microsoft.com/office/drawing/2014/main" xmlns="" id="{47C897C6-901F-410E-B2AC-162ED94B0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ext, Schild enthält.&#10;&#10;Automatisch generierte Beschreibung">
            <a:extLst>
              <a:ext uri="{FF2B5EF4-FFF2-40B4-BE49-F238E27FC236}">
                <a16:creationId xmlns:a16="http://schemas.microsoft.com/office/drawing/2014/main" xmlns="" id="{9054D1DC-A631-4822-BA15-E4447A9CF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253" y="1175300"/>
            <a:ext cx="6369795" cy="4427010"/>
          </a:xfrm>
          <a:prstGeom prst="rect">
            <a:avLst/>
          </a:prstGeom>
        </p:spPr>
      </p:pic>
    </p:spTree>
    <p:extLst>
      <p:ext uri="{BB962C8B-B14F-4D97-AF65-F5344CB8AC3E}">
        <p14:creationId xmlns:p14="http://schemas.microsoft.com/office/powerpoint/2010/main" val="35107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93723B2-1CC2-404D-8EBA-0A64FF8E06FE}"/>
              </a:ext>
            </a:extLst>
          </p:cNvPr>
          <p:cNvSpPr>
            <a:spLocks noGrp="1"/>
          </p:cNvSpPr>
          <p:nvPr>
            <p:ph type="title"/>
          </p:nvPr>
        </p:nvSpPr>
        <p:spPr/>
        <p:txBody>
          <a:bodyPr>
            <a:normAutofit/>
          </a:bodyPr>
          <a:lstStyle/>
          <a:p>
            <a:r>
              <a:rPr lang="de-DE" sz="2800" dirty="0"/>
              <a:t>1. Das Postgesetz sozial und ökologisch neu ausrichten</a:t>
            </a:r>
          </a:p>
        </p:txBody>
      </p:sp>
      <p:sp>
        <p:nvSpPr>
          <p:cNvPr id="3" name="Inhaltsplatzhalter 2">
            <a:extLst>
              <a:ext uri="{FF2B5EF4-FFF2-40B4-BE49-F238E27FC236}">
                <a16:creationId xmlns:a16="http://schemas.microsoft.com/office/drawing/2014/main" xmlns="" id="{AE979F25-4533-4195-AECE-B5580DA7E743}"/>
              </a:ext>
            </a:extLst>
          </p:cNvPr>
          <p:cNvSpPr>
            <a:spLocks noGrp="1"/>
          </p:cNvSpPr>
          <p:nvPr>
            <p:ph idx="1"/>
          </p:nvPr>
        </p:nvSpPr>
        <p:spPr>
          <a:xfrm>
            <a:off x="1443945" y="2353234"/>
            <a:ext cx="9144000" cy="4300783"/>
          </a:xfrm>
        </p:spPr>
        <p:txBody>
          <a:bodyPr>
            <a:normAutofit fontScale="92500" lnSpcReduction="20000"/>
          </a:bodyPr>
          <a:lstStyle/>
          <a:p>
            <a:pPr marL="0" indent="0">
              <a:buNone/>
            </a:pPr>
            <a:r>
              <a:rPr lang="de-DE" dirty="0"/>
              <a:t>Koalitionsvereinbarung, S. 32:</a:t>
            </a:r>
          </a:p>
          <a:p>
            <a:pPr marL="0" indent="0">
              <a:buNone/>
            </a:pPr>
            <a:r>
              <a:rPr lang="de-DE" dirty="0"/>
              <a:t>„Das Postgesetz wollen wir novellieren und dabei sozial-ökologische Standards weiterentwickeln sowie den fairen Wettbewerb stärken. Wir nutzen das Bundesfinanzierungsgremium, um regelmäßig zu überprüfen, ob die mit der Beteiligung verfolgten Ziele auch erreicht werden und ob sie noch zur öffentlichen Daseinsvorsorge benötigt werden.“</a:t>
            </a:r>
          </a:p>
          <a:p>
            <a:pPr marL="0" indent="0">
              <a:buNone/>
            </a:pPr>
            <a:r>
              <a:rPr lang="de-DE" i="1" dirty="0"/>
              <a:t>Anmerkung:</a:t>
            </a:r>
          </a:p>
          <a:p>
            <a:pPr marL="0" indent="0">
              <a:buNone/>
            </a:pPr>
            <a:r>
              <a:rPr lang="de-DE" i="1" dirty="0"/>
              <a:t> Alle Vorschläge, die zu einer starken Regulierung der Deutschen Post geführt hätten und die dadurch zum Verlust von tariflichen und sozialversicherungspflichtigen Arbeitsplätzen geführt hätten, </a:t>
            </a:r>
            <a:r>
              <a:rPr lang="de-DE" i="1"/>
              <a:t>wurden „wegverhandelt“.</a:t>
            </a:r>
            <a:endParaRPr lang="de-DE" i="1" dirty="0"/>
          </a:p>
          <a:p>
            <a:pPr marL="0" indent="0">
              <a:buNone/>
            </a:pPr>
            <a:endParaRPr lang="de-DE" dirty="0"/>
          </a:p>
          <a:p>
            <a:pPr marL="0" indent="0">
              <a:buNone/>
            </a:pPr>
            <a:endParaRPr lang="de-DE" dirty="0"/>
          </a:p>
        </p:txBody>
      </p:sp>
      <p:pic>
        <p:nvPicPr>
          <p:cNvPr id="4" name="Grafik 3">
            <a:extLst>
              <a:ext uri="{FF2B5EF4-FFF2-40B4-BE49-F238E27FC236}">
                <a16:creationId xmlns:a16="http://schemas.microsoft.com/office/drawing/2014/main" xmlns="" id="{9115FD18-10C3-421D-AB35-5DB048B40B48}"/>
              </a:ext>
            </a:extLst>
          </p:cNvPr>
          <p:cNvPicPr>
            <a:picLocks noChangeAspect="1"/>
          </p:cNvPicPr>
          <p:nvPr/>
        </p:nvPicPr>
        <p:blipFill>
          <a:blip r:embed="rId2"/>
          <a:stretch>
            <a:fillRect/>
          </a:stretch>
        </p:blipFill>
        <p:spPr>
          <a:xfrm>
            <a:off x="1017589" y="2796726"/>
            <a:ext cx="463336" cy="457240"/>
          </a:xfrm>
          <a:prstGeom prst="rect">
            <a:avLst/>
          </a:prstGeom>
        </p:spPr>
      </p:pic>
      <p:pic>
        <p:nvPicPr>
          <p:cNvPr id="5" name="Grafik 4">
            <a:extLst>
              <a:ext uri="{FF2B5EF4-FFF2-40B4-BE49-F238E27FC236}">
                <a16:creationId xmlns:a16="http://schemas.microsoft.com/office/drawing/2014/main" xmlns="" id="{15291E6C-116C-46A1-AE4C-2CA883976D04}"/>
              </a:ext>
            </a:extLst>
          </p:cNvPr>
          <p:cNvPicPr>
            <a:picLocks noChangeAspect="1"/>
          </p:cNvPicPr>
          <p:nvPr/>
        </p:nvPicPr>
        <p:blipFill>
          <a:blip r:embed="rId2"/>
          <a:stretch>
            <a:fillRect/>
          </a:stretch>
        </p:blipFill>
        <p:spPr>
          <a:xfrm>
            <a:off x="980609" y="5224162"/>
            <a:ext cx="463336" cy="457240"/>
          </a:xfrm>
          <a:prstGeom prst="rect">
            <a:avLst/>
          </a:prstGeom>
        </p:spPr>
      </p:pic>
    </p:spTree>
    <p:extLst>
      <p:ext uri="{BB962C8B-B14F-4D97-AF65-F5344CB8AC3E}">
        <p14:creationId xmlns:p14="http://schemas.microsoft.com/office/powerpoint/2010/main" val="12391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5684B3-9297-4A3E-A93B-E9161822115F}"/>
              </a:ext>
            </a:extLst>
          </p:cNvPr>
          <p:cNvSpPr>
            <a:spLocks noGrp="1"/>
          </p:cNvSpPr>
          <p:nvPr>
            <p:ph type="title"/>
          </p:nvPr>
        </p:nvSpPr>
        <p:spPr>
          <a:xfrm>
            <a:off x="1517904" y="1517904"/>
            <a:ext cx="9144000" cy="721031"/>
          </a:xfrm>
        </p:spPr>
        <p:txBody>
          <a:bodyPr>
            <a:normAutofit/>
          </a:bodyPr>
          <a:lstStyle/>
          <a:p>
            <a:r>
              <a:rPr lang="de-DE" sz="2800" dirty="0"/>
              <a:t>2.  Die Einhaltung rechtlicher Vorgaben sicherstellen</a:t>
            </a:r>
          </a:p>
        </p:txBody>
      </p:sp>
      <p:sp>
        <p:nvSpPr>
          <p:cNvPr id="3" name="Textplatzhalter 2">
            <a:extLst>
              <a:ext uri="{FF2B5EF4-FFF2-40B4-BE49-F238E27FC236}">
                <a16:creationId xmlns:a16="http://schemas.microsoft.com/office/drawing/2014/main" xmlns="" id="{6E9CF1B3-68EB-4224-9EEF-7926C721CAC2}"/>
              </a:ext>
            </a:extLst>
          </p:cNvPr>
          <p:cNvSpPr>
            <a:spLocks noGrp="1"/>
          </p:cNvSpPr>
          <p:nvPr>
            <p:ph type="body" idx="1"/>
          </p:nvPr>
        </p:nvSpPr>
        <p:spPr>
          <a:xfrm>
            <a:off x="1517904" y="2678906"/>
            <a:ext cx="9144000" cy="3916876"/>
          </a:xfrm>
        </p:spPr>
        <p:txBody>
          <a:bodyPr>
            <a:normAutofit/>
          </a:bodyPr>
          <a:lstStyle/>
          <a:p>
            <a:r>
              <a:rPr lang="de-DE" dirty="0"/>
              <a:t>Koalitionsvertrag, Seite 113:</a:t>
            </a:r>
          </a:p>
          <a:p>
            <a:r>
              <a:rPr lang="de-DE" dirty="0"/>
              <a:t>„Die Aufsichtsbefugnisse u.a. der BNetzA…. „ohne zusätzliche Bürokratie“ erweitern“</a:t>
            </a:r>
          </a:p>
          <a:p>
            <a:r>
              <a:rPr lang="de-DE" dirty="0"/>
              <a:t>Koalitionsvertrag, Seite 51 :</a:t>
            </a:r>
          </a:p>
          <a:p>
            <a:r>
              <a:rPr lang="de-DE" dirty="0"/>
              <a:t>„Die Kontrollbehörden werden wir stärken und bessere Sozialstandards und Arbeitsbedingungen durchsetzen“</a:t>
            </a:r>
          </a:p>
          <a:p>
            <a:endParaRPr lang="de-DE" dirty="0"/>
          </a:p>
          <a:p>
            <a:endParaRPr lang="de-DE" dirty="0"/>
          </a:p>
          <a:p>
            <a:endParaRPr lang="de-DE" dirty="0"/>
          </a:p>
          <a:p>
            <a:endParaRPr lang="de-DE" dirty="0"/>
          </a:p>
          <a:p>
            <a:endParaRPr lang="de-DE" dirty="0"/>
          </a:p>
        </p:txBody>
      </p:sp>
      <p:pic>
        <p:nvPicPr>
          <p:cNvPr id="4" name="Grafik 3">
            <a:extLst>
              <a:ext uri="{FF2B5EF4-FFF2-40B4-BE49-F238E27FC236}">
                <a16:creationId xmlns:a16="http://schemas.microsoft.com/office/drawing/2014/main" xmlns="" id="{20C045F2-894D-44C1-96BE-EA32D48E69BB}"/>
              </a:ext>
            </a:extLst>
          </p:cNvPr>
          <p:cNvPicPr>
            <a:picLocks noChangeAspect="1"/>
          </p:cNvPicPr>
          <p:nvPr/>
        </p:nvPicPr>
        <p:blipFill>
          <a:blip r:embed="rId2"/>
          <a:stretch>
            <a:fillRect/>
          </a:stretch>
        </p:blipFill>
        <p:spPr>
          <a:xfrm>
            <a:off x="957023" y="3206475"/>
            <a:ext cx="560881" cy="445047"/>
          </a:xfrm>
          <a:prstGeom prst="rect">
            <a:avLst/>
          </a:prstGeom>
        </p:spPr>
      </p:pic>
      <p:pic>
        <p:nvPicPr>
          <p:cNvPr id="5" name="Grafik 4">
            <a:extLst>
              <a:ext uri="{FF2B5EF4-FFF2-40B4-BE49-F238E27FC236}">
                <a16:creationId xmlns:a16="http://schemas.microsoft.com/office/drawing/2014/main" xmlns="" id="{2D141D4F-1D33-4EB8-B584-5600DB0951BC}"/>
              </a:ext>
            </a:extLst>
          </p:cNvPr>
          <p:cNvPicPr>
            <a:picLocks noChangeAspect="1"/>
          </p:cNvPicPr>
          <p:nvPr/>
        </p:nvPicPr>
        <p:blipFill>
          <a:blip r:embed="rId3"/>
          <a:stretch>
            <a:fillRect/>
          </a:stretch>
        </p:blipFill>
        <p:spPr>
          <a:xfrm>
            <a:off x="909091" y="4531639"/>
            <a:ext cx="463336" cy="457240"/>
          </a:xfrm>
          <a:prstGeom prst="rect">
            <a:avLst/>
          </a:prstGeom>
        </p:spPr>
      </p:pic>
    </p:spTree>
    <p:extLst>
      <p:ext uri="{BB962C8B-B14F-4D97-AF65-F5344CB8AC3E}">
        <p14:creationId xmlns:p14="http://schemas.microsoft.com/office/powerpoint/2010/main" val="20748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1D5A0D-9BC8-44FF-BF8F-06AE9C0042CA}"/>
              </a:ext>
            </a:extLst>
          </p:cNvPr>
          <p:cNvSpPr>
            <a:spLocks noGrp="1"/>
          </p:cNvSpPr>
          <p:nvPr>
            <p:ph type="title"/>
          </p:nvPr>
        </p:nvSpPr>
        <p:spPr>
          <a:xfrm>
            <a:off x="1517904" y="1517905"/>
            <a:ext cx="9144000" cy="1190919"/>
          </a:xfrm>
        </p:spPr>
        <p:txBody>
          <a:bodyPr>
            <a:normAutofit/>
          </a:bodyPr>
          <a:lstStyle/>
          <a:p>
            <a:r>
              <a:rPr lang="de-DE" sz="2700" dirty="0"/>
              <a:t>3</a:t>
            </a:r>
            <a:r>
              <a:rPr lang="de-DE" sz="3100" dirty="0"/>
              <a:t>.  Die öffentliche Auftragsvergabe zum Schutz der Menschen und des Klimas nutzen</a:t>
            </a:r>
          </a:p>
        </p:txBody>
      </p:sp>
      <p:sp>
        <p:nvSpPr>
          <p:cNvPr id="3" name="Textplatzhalter 2">
            <a:extLst>
              <a:ext uri="{FF2B5EF4-FFF2-40B4-BE49-F238E27FC236}">
                <a16:creationId xmlns:a16="http://schemas.microsoft.com/office/drawing/2014/main" xmlns="" id="{4D2756EC-D4DF-4D2E-9971-56C65C94FFB9}"/>
              </a:ext>
            </a:extLst>
          </p:cNvPr>
          <p:cNvSpPr>
            <a:spLocks noGrp="1"/>
          </p:cNvSpPr>
          <p:nvPr>
            <p:ph type="body" idx="1"/>
          </p:nvPr>
        </p:nvSpPr>
        <p:spPr>
          <a:xfrm>
            <a:off x="1517904" y="3073210"/>
            <a:ext cx="9144000" cy="2998978"/>
          </a:xfrm>
        </p:spPr>
        <p:txBody>
          <a:bodyPr>
            <a:normAutofit fontScale="92500" lnSpcReduction="10000"/>
          </a:bodyPr>
          <a:lstStyle/>
          <a:p>
            <a:r>
              <a:rPr lang="de-DE" dirty="0"/>
              <a:t>Koalitionsvertrag Seite 33:</a:t>
            </a:r>
          </a:p>
          <a:p>
            <a:r>
              <a:rPr lang="de-DE" dirty="0"/>
              <a:t> „Die öffentliche Beschaffung und Vergabe wirtschaftlich, sozial, ökologisch und innovativ ausrichten“ </a:t>
            </a:r>
          </a:p>
          <a:p>
            <a:r>
              <a:rPr lang="de-DE" dirty="0"/>
              <a:t> Koalitionsvertrag Seite 71:</a:t>
            </a:r>
          </a:p>
          <a:p>
            <a:r>
              <a:rPr lang="de-DE" dirty="0"/>
              <a:t>„ Zur Stärkung der Tarifbindung wird die öffentliche Auftragsvergabe des Bundes an die Einhaltung eines repräsentativen Tarifvertrages der jeweiligen Branche gebunden, wobei die Vergabe auf einer einfachen, unbürokratischen Erklärung beruht.“</a:t>
            </a:r>
          </a:p>
          <a:p>
            <a:endParaRPr lang="de-DE" dirty="0"/>
          </a:p>
        </p:txBody>
      </p:sp>
      <p:pic>
        <p:nvPicPr>
          <p:cNvPr id="6" name="Grafik 5">
            <a:extLst>
              <a:ext uri="{FF2B5EF4-FFF2-40B4-BE49-F238E27FC236}">
                <a16:creationId xmlns:a16="http://schemas.microsoft.com/office/drawing/2014/main" xmlns="" id="{13835A17-7B62-4C3F-83E5-0AA89AD499FC}"/>
              </a:ext>
            </a:extLst>
          </p:cNvPr>
          <p:cNvPicPr>
            <a:picLocks noChangeAspect="1"/>
          </p:cNvPicPr>
          <p:nvPr/>
        </p:nvPicPr>
        <p:blipFill>
          <a:blip r:embed="rId2"/>
          <a:stretch>
            <a:fillRect/>
          </a:stretch>
        </p:blipFill>
        <p:spPr>
          <a:xfrm>
            <a:off x="880440" y="3429000"/>
            <a:ext cx="463336" cy="457240"/>
          </a:xfrm>
          <a:prstGeom prst="rect">
            <a:avLst/>
          </a:prstGeom>
        </p:spPr>
      </p:pic>
      <p:pic>
        <p:nvPicPr>
          <p:cNvPr id="7" name="Grafik 6">
            <a:extLst>
              <a:ext uri="{FF2B5EF4-FFF2-40B4-BE49-F238E27FC236}">
                <a16:creationId xmlns:a16="http://schemas.microsoft.com/office/drawing/2014/main" xmlns="" id="{3553812A-72C2-4CE3-8D5B-77E3FA986770}"/>
              </a:ext>
            </a:extLst>
          </p:cNvPr>
          <p:cNvPicPr>
            <a:picLocks noChangeAspect="1"/>
          </p:cNvPicPr>
          <p:nvPr/>
        </p:nvPicPr>
        <p:blipFill>
          <a:blip r:embed="rId2"/>
          <a:stretch>
            <a:fillRect/>
          </a:stretch>
        </p:blipFill>
        <p:spPr>
          <a:xfrm>
            <a:off x="880440" y="4674953"/>
            <a:ext cx="463336" cy="457240"/>
          </a:xfrm>
          <a:prstGeom prst="rect">
            <a:avLst/>
          </a:prstGeom>
        </p:spPr>
      </p:pic>
    </p:spTree>
    <p:extLst>
      <p:ext uri="{BB962C8B-B14F-4D97-AF65-F5344CB8AC3E}">
        <p14:creationId xmlns:p14="http://schemas.microsoft.com/office/powerpoint/2010/main" val="138032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0BD0F7-78A6-46A0-845B-7AA59C7059F3}"/>
              </a:ext>
            </a:extLst>
          </p:cNvPr>
          <p:cNvSpPr>
            <a:spLocks noGrp="1"/>
          </p:cNvSpPr>
          <p:nvPr>
            <p:ph type="title"/>
          </p:nvPr>
        </p:nvSpPr>
        <p:spPr>
          <a:xfrm>
            <a:off x="1339149" y="1120656"/>
            <a:ext cx="9144000" cy="802418"/>
          </a:xfrm>
        </p:spPr>
        <p:txBody>
          <a:bodyPr>
            <a:normAutofit/>
          </a:bodyPr>
          <a:lstStyle/>
          <a:p>
            <a:r>
              <a:rPr lang="de-DE" sz="2800" dirty="0"/>
              <a:t>4.  Mehr Gütertransporte auf die Schiene verlagern</a:t>
            </a:r>
          </a:p>
        </p:txBody>
      </p:sp>
      <p:sp>
        <p:nvSpPr>
          <p:cNvPr id="3" name="Textplatzhalter 2">
            <a:extLst>
              <a:ext uri="{FF2B5EF4-FFF2-40B4-BE49-F238E27FC236}">
                <a16:creationId xmlns:a16="http://schemas.microsoft.com/office/drawing/2014/main" xmlns="" id="{C295C49B-168B-4A86-A42B-9AB26D006E61}"/>
              </a:ext>
            </a:extLst>
          </p:cNvPr>
          <p:cNvSpPr>
            <a:spLocks noGrp="1"/>
          </p:cNvSpPr>
          <p:nvPr>
            <p:ph type="body" idx="1"/>
          </p:nvPr>
        </p:nvSpPr>
        <p:spPr>
          <a:xfrm>
            <a:off x="1414777" y="1923074"/>
            <a:ext cx="9144000" cy="4642731"/>
          </a:xfrm>
        </p:spPr>
        <p:txBody>
          <a:bodyPr>
            <a:normAutofit fontScale="55000" lnSpcReduction="20000"/>
          </a:bodyPr>
          <a:lstStyle/>
          <a:p>
            <a:endParaRPr lang="de-DE" dirty="0"/>
          </a:p>
          <a:p>
            <a:r>
              <a:rPr lang="de-DE" sz="3300" dirty="0"/>
              <a:t>Koalitionsvertrag, Site 48 /49</a:t>
            </a:r>
          </a:p>
          <a:p>
            <a:r>
              <a:rPr lang="de-DE" sz="3300" dirty="0"/>
              <a:t>„erheblich mehr in die Schiene als in die Straße investieren“</a:t>
            </a:r>
          </a:p>
          <a:p>
            <a:r>
              <a:rPr lang="de-DE" sz="3300" dirty="0"/>
              <a:t>Innovative Technik zur Lärmvermeidung, [z.B.] für neue Güterwagen, werden wir bis zur Markteinführung unterstützen“</a:t>
            </a:r>
          </a:p>
          <a:p>
            <a:r>
              <a:rPr lang="de-DE" sz="3300" dirty="0"/>
              <a:t>Masterplan Schienenverkehr weiterentwickeln: Schienengüterverkehr bis 2030 auf 25 Prozent steigern </a:t>
            </a:r>
          </a:p>
          <a:p>
            <a:r>
              <a:rPr lang="de-DE" sz="3300" dirty="0"/>
              <a:t>Programm „Schnelle Kapazitätserweiterung“ auflegen, Barrierefreiheit und Lärmschutz verbessern, Bahnhofsprogramme bündeln und stärken, das Streckennetz erweitern, Strecken reaktivieren und Stilllegungen vermeiden und eine Beschleunigungskommission Schiene einsetzen</a:t>
            </a:r>
          </a:p>
          <a:p>
            <a:r>
              <a:rPr lang="de-DE" sz="3300" dirty="0"/>
              <a:t>Einzelwagenverkehr stärken und Investitionsanreize für Gleisanschlüsse setzen</a:t>
            </a:r>
          </a:p>
          <a:p>
            <a:r>
              <a:rPr lang="de-DE" sz="3300" dirty="0"/>
              <a:t>Bei neuen Gewerbe- und Industriegebieten soll die Schienenanbindung verpflichtend geprüft werden. KV-Terminals wollen wir weiter fördern, die Kranbarkeit von Standard-Sattelaufliegern vorantreiben und den Zu- und Ablauf bis max. 50 Kilometer von der Lkw-Maut freistellen</a:t>
            </a:r>
          </a:p>
          <a:p>
            <a:endParaRPr lang="de-DE" dirty="0"/>
          </a:p>
        </p:txBody>
      </p:sp>
      <p:pic>
        <p:nvPicPr>
          <p:cNvPr id="4" name="Grafik 3">
            <a:extLst>
              <a:ext uri="{FF2B5EF4-FFF2-40B4-BE49-F238E27FC236}">
                <a16:creationId xmlns:a16="http://schemas.microsoft.com/office/drawing/2014/main" xmlns="" id="{BB6865FD-6429-4AC3-8316-06B34E9DAFC2}"/>
              </a:ext>
            </a:extLst>
          </p:cNvPr>
          <p:cNvPicPr>
            <a:picLocks noChangeAspect="1"/>
          </p:cNvPicPr>
          <p:nvPr/>
        </p:nvPicPr>
        <p:blipFill>
          <a:blip r:embed="rId2"/>
          <a:stretch>
            <a:fillRect/>
          </a:stretch>
        </p:blipFill>
        <p:spPr>
          <a:xfrm>
            <a:off x="913627" y="2458974"/>
            <a:ext cx="463336" cy="457240"/>
          </a:xfrm>
          <a:prstGeom prst="rect">
            <a:avLst/>
          </a:prstGeom>
        </p:spPr>
      </p:pic>
    </p:spTree>
    <p:extLst>
      <p:ext uri="{BB962C8B-B14F-4D97-AF65-F5344CB8AC3E}">
        <p14:creationId xmlns:p14="http://schemas.microsoft.com/office/powerpoint/2010/main" val="401364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24E7E2-96A2-45FF-B833-97C2A7EA405F}"/>
              </a:ext>
            </a:extLst>
          </p:cNvPr>
          <p:cNvSpPr>
            <a:spLocks noGrp="1"/>
          </p:cNvSpPr>
          <p:nvPr>
            <p:ph type="title"/>
          </p:nvPr>
        </p:nvSpPr>
        <p:spPr>
          <a:xfrm>
            <a:off x="1517904" y="1517905"/>
            <a:ext cx="9144000" cy="970914"/>
          </a:xfrm>
        </p:spPr>
        <p:txBody>
          <a:bodyPr>
            <a:normAutofit/>
          </a:bodyPr>
          <a:lstStyle/>
          <a:p>
            <a:r>
              <a:rPr lang="de-DE" sz="2800" dirty="0"/>
              <a:t>5.  Modellprojekte zur Reduzierung von Verkehrs- und Umweltbelastung in den Städten fördern</a:t>
            </a:r>
          </a:p>
        </p:txBody>
      </p:sp>
      <p:sp>
        <p:nvSpPr>
          <p:cNvPr id="3" name="Textplatzhalter 2">
            <a:extLst>
              <a:ext uri="{FF2B5EF4-FFF2-40B4-BE49-F238E27FC236}">
                <a16:creationId xmlns:a16="http://schemas.microsoft.com/office/drawing/2014/main" xmlns="" id="{C21BDEF8-3D37-45B4-B5AC-023B9F64CB92}"/>
              </a:ext>
            </a:extLst>
          </p:cNvPr>
          <p:cNvSpPr>
            <a:spLocks noGrp="1"/>
          </p:cNvSpPr>
          <p:nvPr>
            <p:ph type="body" idx="1"/>
          </p:nvPr>
        </p:nvSpPr>
        <p:spPr>
          <a:xfrm>
            <a:off x="1316507" y="2664930"/>
            <a:ext cx="9144000" cy="3811271"/>
          </a:xfrm>
        </p:spPr>
        <p:txBody>
          <a:bodyPr>
            <a:normAutofit fontScale="85000" lnSpcReduction="20000"/>
          </a:bodyPr>
          <a:lstStyle/>
          <a:p>
            <a:r>
              <a:rPr lang="de-DE" dirty="0"/>
              <a:t>Koalitionsvertrag, Seite 41</a:t>
            </a:r>
          </a:p>
          <a:p>
            <a:r>
              <a:rPr lang="de-DE" dirty="0"/>
              <a:t>Wir wollen die Luftbelastung weiter reduzieren, um die menschliche Gesundheit und die Umwelt nachhaltig zu schützen…. Kommunen werden wir auf dem Weg zu besserer Luftqualität unterstützen. </a:t>
            </a:r>
          </a:p>
          <a:p>
            <a:r>
              <a:rPr lang="de-DE" dirty="0"/>
              <a:t>Koalitionsvertrag , Seite 51:</a:t>
            </a:r>
          </a:p>
          <a:p>
            <a:r>
              <a:rPr lang="de-DE" dirty="0"/>
              <a:t>„Wir unterstützen regionale Güterverkehrskonzepte, fördern emissionsfreie Stadtlogistik wie Ladezonen und Logistik-Hubs“</a:t>
            </a:r>
          </a:p>
          <a:p>
            <a:r>
              <a:rPr lang="de-DE" dirty="0"/>
              <a:t>Koalitionsvertrag, Seite 129 :</a:t>
            </a:r>
          </a:p>
          <a:p>
            <a:r>
              <a:rPr lang="de-DE" dirty="0"/>
              <a:t>„Unterstützung von Initiativen zur Schaffung von Orten im </a:t>
            </a:r>
            <a:r>
              <a:rPr lang="de-DE" dirty="0" err="1"/>
              <a:t>ländl</a:t>
            </a:r>
            <a:r>
              <a:rPr lang="de-DE" dirty="0"/>
              <a:t>. Raum zur Bündelung der Nahversorgung“</a:t>
            </a:r>
          </a:p>
          <a:p>
            <a:r>
              <a:rPr lang="de-DE" dirty="0"/>
              <a:t>. </a:t>
            </a:r>
          </a:p>
          <a:p>
            <a:endParaRPr lang="de-DE" dirty="0"/>
          </a:p>
        </p:txBody>
      </p:sp>
      <p:pic>
        <p:nvPicPr>
          <p:cNvPr id="4" name="Grafik 3">
            <a:extLst>
              <a:ext uri="{FF2B5EF4-FFF2-40B4-BE49-F238E27FC236}">
                <a16:creationId xmlns:a16="http://schemas.microsoft.com/office/drawing/2014/main" xmlns="" id="{4557196C-0BC5-43AA-9ABA-4042B8AA955F}"/>
              </a:ext>
            </a:extLst>
          </p:cNvPr>
          <p:cNvPicPr>
            <a:picLocks noChangeAspect="1"/>
          </p:cNvPicPr>
          <p:nvPr/>
        </p:nvPicPr>
        <p:blipFill rotWithShape="1">
          <a:blip r:embed="rId2"/>
          <a:srcRect l="5556" t="16817" r="83393" b="72252"/>
          <a:stretch/>
        </p:blipFill>
        <p:spPr>
          <a:xfrm>
            <a:off x="855188" y="2972694"/>
            <a:ext cx="461319" cy="456306"/>
          </a:xfrm>
          <a:prstGeom prst="rect">
            <a:avLst/>
          </a:prstGeom>
        </p:spPr>
      </p:pic>
      <p:pic>
        <p:nvPicPr>
          <p:cNvPr id="8" name="Grafik 7">
            <a:extLst>
              <a:ext uri="{FF2B5EF4-FFF2-40B4-BE49-F238E27FC236}">
                <a16:creationId xmlns:a16="http://schemas.microsoft.com/office/drawing/2014/main" xmlns="" id="{83AD51B5-D9FA-4D74-9E2B-5AC844EABA40}"/>
              </a:ext>
            </a:extLst>
          </p:cNvPr>
          <p:cNvPicPr>
            <a:picLocks noChangeAspect="1"/>
          </p:cNvPicPr>
          <p:nvPr/>
        </p:nvPicPr>
        <p:blipFill>
          <a:blip r:embed="rId3"/>
          <a:stretch>
            <a:fillRect/>
          </a:stretch>
        </p:blipFill>
        <p:spPr>
          <a:xfrm>
            <a:off x="854180" y="4266740"/>
            <a:ext cx="463336" cy="457240"/>
          </a:xfrm>
          <a:prstGeom prst="rect">
            <a:avLst/>
          </a:prstGeom>
        </p:spPr>
      </p:pic>
      <p:pic>
        <p:nvPicPr>
          <p:cNvPr id="5" name="Grafik 4">
            <a:extLst>
              <a:ext uri="{FF2B5EF4-FFF2-40B4-BE49-F238E27FC236}">
                <a16:creationId xmlns:a16="http://schemas.microsoft.com/office/drawing/2014/main" xmlns="" id="{01654B91-E795-4DFF-BFA6-1BC0038FF746}"/>
              </a:ext>
            </a:extLst>
          </p:cNvPr>
          <p:cNvPicPr>
            <a:picLocks noChangeAspect="1"/>
          </p:cNvPicPr>
          <p:nvPr/>
        </p:nvPicPr>
        <p:blipFill>
          <a:blip r:embed="rId3"/>
          <a:stretch>
            <a:fillRect/>
          </a:stretch>
        </p:blipFill>
        <p:spPr>
          <a:xfrm>
            <a:off x="854179" y="5190544"/>
            <a:ext cx="463336" cy="457240"/>
          </a:xfrm>
          <a:prstGeom prst="rect">
            <a:avLst/>
          </a:prstGeom>
        </p:spPr>
      </p:pic>
    </p:spTree>
    <p:extLst>
      <p:ext uri="{BB962C8B-B14F-4D97-AF65-F5344CB8AC3E}">
        <p14:creationId xmlns:p14="http://schemas.microsoft.com/office/powerpoint/2010/main" val="304990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A1B753D5-3663-4785-98C5-9FA891771D42}"/>
              </a:ext>
            </a:extLst>
          </p:cNvPr>
          <p:cNvSpPr>
            <a:spLocks noGrp="1"/>
          </p:cNvSpPr>
          <p:nvPr>
            <p:ph type="body" idx="1"/>
          </p:nvPr>
        </p:nvSpPr>
        <p:spPr>
          <a:xfrm>
            <a:off x="1553134" y="1401856"/>
            <a:ext cx="8678463" cy="4054288"/>
          </a:xfrm>
        </p:spPr>
        <p:txBody>
          <a:bodyPr>
            <a:normAutofit fontScale="25000" lnSpcReduction="20000"/>
          </a:bodyPr>
          <a:lstStyle/>
          <a:p>
            <a:r>
              <a:rPr lang="de-DE" sz="8000" dirty="0"/>
              <a:t>Koalitionsvertrag , Seite 59 ,60:</a:t>
            </a:r>
          </a:p>
          <a:p>
            <a:r>
              <a:rPr lang="de-DE" sz="8000" dirty="0"/>
              <a:t>Die Wasserstoffstrategie wird 2022 fortgeschrieben. Ziel ist ein schneller Markthochlauf“</a:t>
            </a:r>
          </a:p>
          <a:p>
            <a:r>
              <a:rPr lang="de-DE" sz="8000" dirty="0"/>
              <a:t>Wir wollen den Aufbau einer leistungsfähigen Wasserstoffwirtschaft und die dafür notwendige Import- und Transportinfrastruktur möglichst schnell vorantreiben</a:t>
            </a:r>
          </a:p>
          <a:p>
            <a:endParaRPr lang="de-DE" sz="8000" dirty="0"/>
          </a:p>
          <a:p>
            <a:r>
              <a:rPr lang="de-DE" sz="8000" dirty="0"/>
              <a:t>Koalitionsvertrag, Seite 51,52:</a:t>
            </a:r>
          </a:p>
          <a:p>
            <a:r>
              <a:rPr lang="de-DE" sz="8000" dirty="0"/>
              <a:t>Die Förderung für elektrische Fahrzeuge und Plug-In-Hybride degressiv und grundsätzlich so reformieren, dass sie ab 1. Januar 2023 nur für KFZ ausgegeben wird, die nachweislich einen positiven Klimaschutzeffekt haben, der nur über einen elektrischen Fahranteil und eine elektrische Mindestreichweite definiert wird</a:t>
            </a:r>
          </a:p>
          <a:p>
            <a:r>
              <a:rPr lang="de-DE" sz="8000" dirty="0"/>
              <a:t>Die elektrische Mindestreichweite der Fahrzeuge muss bereits ab dem 1. August 2023 80 Kilometer betragen. Über das Ende des Jahres 2025 hinaus ist die Innovationsprämie nicht mehr erforderlich</a:t>
            </a:r>
          </a:p>
          <a:p>
            <a:endParaRPr lang="de-DE" sz="9600" dirty="0"/>
          </a:p>
          <a:p>
            <a:endParaRPr lang="de-DE" dirty="0"/>
          </a:p>
          <a:p>
            <a:endParaRPr lang="de-DE" sz="2900" dirty="0"/>
          </a:p>
          <a:p>
            <a:r>
              <a:rPr lang="de-DE" sz="2900" dirty="0"/>
              <a:t> </a:t>
            </a:r>
          </a:p>
          <a:p>
            <a:r>
              <a:rPr lang="de-DE" dirty="0"/>
              <a:t>  </a:t>
            </a:r>
          </a:p>
        </p:txBody>
      </p:sp>
      <p:pic>
        <p:nvPicPr>
          <p:cNvPr id="4" name="Grafik 3">
            <a:extLst>
              <a:ext uri="{FF2B5EF4-FFF2-40B4-BE49-F238E27FC236}">
                <a16:creationId xmlns:a16="http://schemas.microsoft.com/office/drawing/2014/main" xmlns="" id="{6178D6AB-9397-4B8F-B802-9D8E0743A3A7}"/>
              </a:ext>
            </a:extLst>
          </p:cNvPr>
          <p:cNvPicPr>
            <a:picLocks noChangeAspect="1"/>
          </p:cNvPicPr>
          <p:nvPr/>
        </p:nvPicPr>
        <p:blipFill>
          <a:blip r:embed="rId2"/>
          <a:stretch>
            <a:fillRect/>
          </a:stretch>
        </p:blipFill>
        <p:spPr>
          <a:xfrm>
            <a:off x="946992" y="1542716"/>
            <a:ext cx="463336" cy="451143"/>
          </a:xfrm>
          <a:prstGeom prst="rect">
            <a:avLst/>
          </a:prstGeom>
        </p:spPr>
      </p:pic>
      <p:pic>
        <p:nvPicPr>
          <p:cNvPr id="5" name="Grafik 4">
            <a:extLst>
              <a:ext uri="{FF2B5EF4-FFF2-40B4-BE49-F238E27FC236}">
                <a16:creationId xmlns:a16="http://schemas.microsoft.com/office/drawing/2014/main" xmlns="" id="{1768E6AC-E804-48AA-AD18-A2E63B4E1836}"/>
              </a:ext>
            </a:extLst>
          </p:cNvPr>
          <p:cNvPicPr>
            <a:picLocks noChangeAspect="1"/>
          </p:cNvPicPr>
          <p:nvPr/>
        </p:nvPicPr>
        <p:blipFill>
          <a:blip r:embed="rId2"/>
          <a:stretch>
            <a:fillRect/>
          </a:stretch>
        </p:blipFill>
        <p:spPr>
          <a:xfrm>
            <a:off x="1018395" y="3902675"/>
            <a:ext cx="463336" cy="451143"/>
          </a:xfrm>
          <a:prstGeom prst="rect">
            <a:avLst/>
          </a:prstGeom>
        </p:spPr>
      </p:pic>
    </p:spTree>
    <p:extLst>
      <p:ext uri="{BB962C8B-B14F-4D97-AF65-F5344CB8AC3E}">
        <p14:creationId xmlns:p14="http://schemas.microsoft.com/office/powerpoint/2010/main" val="301154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FE7FC0-0E47-4D30-B453-DCE1BD1156AF}"/>
              </a:ext>
            </a:extLst>
          </p:cNvPr>
          <p:cNvSpPr>
            <a:spLocks noGrp="1"/>
          </p:cNvSpPr>
          <p:nvPr>
            <p:ph type="title"/>
          </p:nvPr>
        </p:nvSpPr>
        <p:spPr>
          <a:xfrm>
            <a:off x="1517904" y="1484285"/>
            <a:ext cx="9144000" cy="1059536"/>
          </a:xfrm>
        </p:spPr>
        <p:txBody>
          <a:bodyPr>
            <a:normAutofit/>
          </a:bodyPr>
          <a:lstStyle/>
          <a:p>
            <a:r>
              <a:rPr lang="de-DE" sz="3200" dirty="0"/>
              <a:t>6.  Qualitätskriterien zur ökologischen und sozialen Nachhaltigkeit präzisieren</a:t>
            </a:r>
          </a:p>
        </p:txBody>
      </p:sp>
      <p:sp>
        <p:nvSpPr>
          <p:cNvPr id="3" name="Textplatzhalter 2">
            <a:extLst>
              <a:ext uri="{FF2B5EF4-FFF2-40B4-BE49-F238E27FC236}">
                <a16:creationId xmlns:a16="http://schemas.microsoft.com/office/drawing/2014/main" xmlns="" id="{8035590B-0990-4479-B708-0AF0AFE5A38F}"/>
              </a:ext>
            </a:extLst>
          </p:cNvPr>
          <p:cNvSpPr>
            <a:spLocks noGrp="1"/>
          </p:cNvSpPr>
          <p:nvPr>
            <p:ph type="body" idx="1"/>
          </p:nvPr>
        </p:nvSpPr>
        <p:spPr>
          <a:xfrm>
            <a:off x="1614156" y="2543821"/>
            <a:ext cx="9144000" cy="4125111"/>
          </a:xfrm>
        </p:spPr>
        <p:txBody>
          <a:bodyPr>
            <a:normAutofit fontScale="55000" lnSpcReduction="20000"/>
          </a:bodyPr>
          <a:lstStyle/>
          <a:p>
            <a:r>
              <a:rPr lang="de-DE" dirty="0"/>
              <a:t>Koalitionsvertrag, Seite 24:</a:t>
            </a:r>
          </a:p>
          <a:p>
            <a:r>
              <a:rPr lang="de-DE" dirty="0"/>
              <a:t>Wir sehen deshalb die Aufgabe, der ökonomischen Stärke unseres Landes eine neue Dynamik zu verleihen. Die Wirtschaftskraft und der Wohlstand unseres Landes liegen auch in Zukunft in der Vielfalt – von der Industrie, dem Mittelstand über das Handwerk bis hin zu Handel und Dienstleistungen. Wir stellen die Weichen auf eine sozial-ökologische Marktwirtschaft und leiten ein Jahrzehnt der Zukunftsinvestitionen ein. Damit legen wir die Grundlagen, um nachhaltigen Wohlstand zu sichern und schaffen Raum für Innovation, Wettbewerbsfähigkeit und mehr Effizienz, für gute Arbeit, sozialen Aufstieg und neue Stärke. </a:t>
            </a:r>
          </a:p>
          <a:p>
            <a:r>
              <a:rPr lang="de-DE" dirty="0"/>
              <a:t>Koalitionsvertrag, Seite 25:</a:t>
            </a:r>
          </a:p>
          <a:p>
            <a:r>
              <a:rPr lang="de-DE" dirty="0"/>
              <a:t>Unser Ziel ist eine sozial-ökologische Marktwirtschaft.</a:t>
            </a:r>
          </a:p>
          <a:p>
            <a:r>
              <a:rPr lang="de-DE" dirty="0"/>
              <a:t>Koalitionsvertrag , Seite 28:</a:t>
            </a:r>
          </a:p>
          <a:p>
            <a:r>
              <a:rPr lang="de-DE" dirty="0"/>
              <a:t>Wir bemühen uns weiter um fairen Wettbewerb zwischen Geschäftsmodellen digitaler Großunternehmen und den lokal verwurzelten Unternehmen. Wir wollen die digital gestützte Wertschöpfung in Industrie, Handel, Handwerk und Dienstleistung unterstützen und dafür ein Level </a:t>
            </a:r>
            <a:r>
              <a:rPr lang="de-DE" dirty="0" err="1"/>
              <a:t>Playing</a:t>
            </a:r>
            <a:r>
              <a:rPr lang="de-DE" dirty="0"/>
              <a:t> Field herstellen. </a:t>
            </a:r>
          </a:p>
          <a:p>
            <a:r>
              <a:rPr lang="de-DE" dirty="0"/>
              <a:t>Koalitionsvertrag, Seite 31 :</a:t>
            </a:r>
          </a:p>
          <a:p>
            <a:r>
              <a:rPr lang="de-DE" dirty="0"/>
              <a:t>Wir verbessern die Rahmenbedingungen für fairen Wettbewerb. Diese müssen auch den Erfordernissen des Mittelstands Rechnung tragen und die Aspekte Innovation, Nachhaltigkeit, Verbraucherschutz und soziale Gerechtigkeit integrieren</a:t>
            </a:r>
          </a:p>
          <a:p>
            <a:endParaRPr lang="de-DE" dirty="0"/>
          </a:p>
          <a:p>
            <a:endParaRPr lang="de-DE" dirty="0"/>
          </a:p>
          <a:p>
            <a:endParaRPr lang="de-DE" dirty="0"/>
          </a:p>
          <a:p>
            <a:endParaRPr lang="de-DE" dirty="0"/>
          </a:p>
          <a:p>
            <a:endParaRPr lang="de-DE" dirty="0"/>
          </a:p>
        </p:txBody>
      </p:sp>
      <p:pic>
        <p:nvPicPr>
          <p:cNvPr id="4" name="Grafik 3">
            <a:extLst>
              <a:ext uri="{FF2B5EF4-FFF2-40B4-BE49-F238E27FC236}">
                <a16:creationId xmlns:a16="http://schemas.microsoft.com/office/drawing/2014/main" xmlns="" id="{985B93DC-B5C7-4D35-A8FD-53D07247D299}"/>
              </a:ext>
            </a:extLst>
          </p:cNvPr>
          <p:cNvPicPr>
            <a:picLocks noChangeAspect="1"/>
          </p:cNvPicPr>
          <p:nvPr/>
        </p:nvPicPr>
        <p:blipFill>
          <a:blip r:embed="rId2"/>
          <a:stretch>
            <a:fillRect/>
          </a:stretch>
        </p:blipFill>
        <p:spPr>
          <a:xfrm>
            <a:off x="1053275" y="2749276"/>
            <a:ext cx="560881" cy="445047"/>
          </a:xfrm>
          <a:prstGeom prst="rect">
            <a:avLst/>
          </a:prstGeom>
        </p:spPr>
      </p:pic>
      <p:pic>
        <p:nvPicPr>
          <p:cNvPr id="5" name="Grafik 4">
            <a:extLst>
              <a:ext uri="{FF2B5EF4-FFF2-40B4-BE49-F238E27FC236}">
                <a16:creationId xmlns:a16="http://schemas.microsoft.com/office/drawing/2014/main" xmlns="" id="{60A4BF7A-240E-42C4-A6C7-3ACF1A824451}"/>
              </a:ext>
            </a:extLst>
          </p:cNvPr>
          <p:cNvPicPr>
            <a:picLocks noChangeAspect="1"/>
          </p:cNvPicPr>
          <p:nvPr/>
        </p:nvPicPr>
        <p:blipFill>
          <a:blip r:embed="rId2"/>
          <a:stretch>
            <a:fillRect/>
          </a:stretch>
        </p:blipFill>
        <p:spPr>
          <a:xfrm>
            <a:off x="1100340" y="4123894"/>
            <a:ext cx="560881" cy="445047"/>
          </a:xfrm>
          <a:prstGeom prst="rect">
            <a:avLst/>
          </a:prstGeom>
        </p:spPr>
      </p:pic>
      <p:pic>
        <p:nvPicPr>
          <p:cNvPr id="6" name="Grafik 5">
            <a:extLst>
              <a:ext uri="{FF2B5EF4-FFF2-40B4-BE49-F238E27FC236}">
                <a16:creationId xmlns:a16="http://schemas.microsoft.com/office/drawing/2014/main" xmlns="" id="{DF30EE5D-1B92-4109-A937-5B2FDE985474}"/>
              </a:ext>
            </a:extLst>
          </p:cNvPr>
          <p:cNvPicPr>
            <a:picLocks noChangeAspect="1"/>
          </p:cNvPicPr>
          <p:nvPr/>
        </p:nvPicPr>
        <p:blipFill>
          <a:blip r:embed="rId2"/>
          <a:stretch>
            <a:fillRect/>
          </a:stretch>
        </p:blipFill>
        <p:spPr>
          <a:xfrm>
            <a:off x="1153403" y="4719270"/>
            <a:ext cx="560881" cy="445047"/>
          </a:xfrm>
          <a:prstGeom prst="rect">
            <a:avLst/>
          </a:prstGeom>
        </p:spPr>
      </p:pic>
      <p:pic>
        <p:nvPicPr>
          <p:cNvPr id="7" name="Grafik 6">
            <a:extLst>
              <a:ext uri="{FF2B5EF4-FFF2-40B4-BE49-F238E27FC236}">
                <a16:creationId xmlns:a16="http://schemas.microsoft.com/office/drawing/2014/main" xmlns="" id="{280B6D15-EA84-4950-A4C7-2E4388C2EAB3}"/>
              </a:ext>
            </a:extLst>
          </p:cNvPr>
          <p:cNvPicPr>
            <a:picLocks noChangeAspect="1"/>
          </p:cNvPicPr>
          <p:nvPr/>
        </p:nvPicPr>
        <p:blipFill>
          <a:blip r:embed="rId2"/>
          <a:stretch>
            <a:fillRect/>
          </a:stretch>
        </p:blipFill>
        <p:spPr>
          <a:xfrm>
            <a:off x="1100339" y="5628477"/>
            <a:ext cx="560881" cy="445047"/>
          </a:xfrm>
          <a:prstGeom prst="rect">
            <a:avLst/>
          </a:prstGeom>
        </p:spPr>
      </p:pic>
    </p:spTree>
    <p:extLst>
      <p:ext uri="{BB962C8B-B14F-4D97-AF65-F5344CB8AC3E}">
        <p14:creationId xmlns:p14="http://schemas.microsoft.com/office/powerpoint/2010/main" val="65494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6691AF7-0535-474B-BB69-0619C823F6FE}"/>
              </a:ext>
            </a:extLst>
          </p:cNvPr>
          <p:cNvSpPr>
            <a:spLocks noGrp="1"/>
          </p:cNvSpPr>
          <p:nvPr>
            <p:ph type="title"/>
          </p:nvPr>
        </p:nvSpPr>
        <p:spPr>
          <a:xfrm>
            <a:off x="1413934" y="1064162"/>
            <a:ext cx="9144000" cy="944496"/>
          </a:xfrm>
        </p:spPr>
        <p:txBody>
          <a:bodyPr>
            <a:normAutofit/>
          </a:bodyPr>
          <a:lstStyle/>
          <a:p>
            <a:r>
              <a:rPr lang="de-DE" sz="2800" dirty="0"/>
              <a:t>7.  Allgemeine Rahmenbedingungen für Gute Arbeit verbessern</a:t>
            </a:r>
          </a:p>
        </p:txBody>
      </p:sp>
      <p:sp>
        <p:nvSpPr>
          <p:cNvPr id="3" name="Textplatzhalter 2">
            <a:extLst>
              <a:ext uri="{FF2B5EF4-FFF2-40B4-BE49-F238E27FC236}">
                <a16:creationId xmlns:a16="http://schemas.microsoft.com/office/drawing/2014/main" xmlns="" id="{CF501FA7-02DC-4B14-9083-A3D26B512751}"/>
              </a:ext>
            </a:extLst>
          </p:cNvPr>
          <p:cNvSpPr>
            <a:spLocks noGrp="1"/>
          </p:cNvSpPr>
          <p:nvPr>
            <p:ph type="body" idx="1"/>
          </p:nvPr>
        </p:nvSpPr>
        <p:spPr>
          <a:xfrm>
            <a:off x="1922704" y="2008657"/>
            <a:ext cx="9144000" cy="5188010"/>
          </a:xfrm>
        </p:spPr>
        <p:txBody>
          <a:bodyPr>
            <a:normAutofit fontScale="47500" lnSpcReduction="20000"/>
          </a:bodyPr>
          <a:lstStyle/>
          <a:p>
            <a:r>
              <a:rPr lang="de-DE" sz="4500" b="1" dirty="0"/>
              <a:t>−  Die Erhöhung des gesetzlichen Mindestlohns</a:t>
            </a:r>
          </a:p>
          <a:p>
            <a:r>
              <a:rPr lang="de-DE" sz="4500" dirty="0"/>
              <a:t>Koalitionsvertrag, Seite 69 :</a:t>
            </a:r>
          </a:p>
          <a:p>
            <a:r>
              <a:rPr lang="de-DE" sz="4500" dirty="0"/>
              <a:t>Erhöhung  des gesetzlichen Mindestlohns auf zwölf Euro pro Stunde </a:t>
            </a:r>
          </a:p>
          <a:p>
            <a:r>
              <a:rPr lang="de-DE" sz="4500" dirty="0"/>
              <a:t>−  </a:t>
            </a:r>
            <a:r>
              <a:rPr lang="de-DE" sz="4500" b="1" dirty="0"/>
              <a:t>Die Erleichterung der Allgemeinverbindlicherklärung von Tarifverträgen</a:t>
            </a:r>
          </a:p>
          <a:p>
            <a:r>
              <a:rPr lang="de-DE" sz="4500" dirty="0"/>
              <a:t>Koalitionsvertrag Seite 71 :</a:t>
            </a:r>
          </a:p>
          <a:p>
            <a:r>
              <a:rPr lang="de-DE" sz="4500" dirty="0"/>
              <a:t>Im Dialog mit den Sozialpartnern werden wir weitere Schritte zur Stärkung der Tarifbindung erarbeiten und hierbei insbesondere Möglichkeiten für weitere Experimentierräume erörtern.</a:t>
            </a:r>
          </a:p>
          <a:p>
            <a:r>
              <a:rPr lang="de-DE" sz="4500" dirty="0"/>
              <a:t>−  </a:t>
            </a:r>
            <a:r>
              <a:rPr lang="de-DE" sz="4500" b="1" dirty="0"/>
              <a:t>Die Abschaffung sachgrundloser Befristungen</a:t>
            </a:r>
          </a:p>
          <a:p>
            <a:r>
              <a:rPr lang="de-DE" sz="4500" dirty="0"/>
              <a:t>Koalitionsvertrag , Seite 70 :</a:t>
            </a:r>
          </a:p>
          <a:p>
            <a:r>
              <a:rPr lang="de-DE" sz="4500" dirty="0"/>
              <a:t>Schrittweise Reduzierung der sachgrundlosen Befristung beim Bund als Arbeitgeber (Hinweis: keine Erwähnung sonstiger Arbeitgeber)</a:t>
            </a:r>
          </a:p>
          <a:p>
            <a:endParaRPr lang="de-DE" b="1" dirty="0"/>
          </a:p>
          <a:p>
            <a:endParaRPr lang="de-DE" b="1" dirty="0"/>
          </a:p>
        </p:txBody>
      </p:sp>
      <p:pic>
        <p:nvPicPr>
          <p:cNvPr id="4" name="Grafik 3">
            <a:extLst>
              <a:ext uri="{FF2B5EF4-FFF2-40B4-BE49-F238E27FC236}">
                <a16:creationId xmlns:a16="http://schemas.microsoft.com/office/drawing/2014/main" xmlns="" id="{AE4E775D-45C7-41A2-BDD7-B41C95273837}"/>
              </a:ext>
            </a:extLst>
          </p:cNvPr>
          <p:cNvPicPr>
            <a:picLocks noChangeAspect="1"/>
          </p:cNvPicPr>
          <p:nvPr/>
        </p:nvPicPr>
        <p:blipFill>
          <a:blip r:embed="rId2"/>
          <a:stretch>
            <a:fillRect/>
          </a:stretch>
        </p:blipFill>
        <p:spPr>
          <a:xfrm>
            <a:off x="1258468" y="2690809"/>
            <a:ext cx="463336" cy="457240"/>
          </a:xfrm>
          <a:prstGeom prst="rect">
            <a:avLst/>
          </a:prstGeom>
        </p:spPr>
      </p:pic>
      <p:pic>
        <p:nvPicPr>
          <p:cNvPr id="5" name="Grafik 4">
            <a:extLst>
              <a:ext uri="{FF2B5EF4-FFF2-40B4-BE49-F238E27FC236}">
                <a16:creationId xmlns:a16="http://schemas.microsoft.com/office/drawing/2014/main" xmlns="" id="{6D58DD02-88D0-42FC-BB96-4BF7F6E12AC2}"/>
              </a:ext>
            </a:extLst>
          </p:cNvPr>
          <p:cNvPicPr>
            <a:picLocks noChangeAspect="1"/>
          </p:cNvPicPr>
          <p:nvPr/>
        </p:nvPicPr>
        <p:blipFill>
          <a:blip r:embed="rId3"/>
          <a:stretch>
            <a:fillRect/>
          </a:stretch>
        </p:blipFill>
        <p:spPr>
          <a:xfrm>
            <a:off x="907593" y="4158213"/>
            <a:ext cx="451143" cy="438950"/>
          </a:xfrm>
          <a:prstGeom prst="rect">
            <a:avLst/>
          </a:prstGeom>
        </p:spPr>
      </p:pic>
      <p:pic>
        <p:nvPicPr>
          <p:cNvPr id="6" name="Grafik 5">
            <a:extLst>
              <a:ext uri="{FF2B5EF4-FFF2-40B4-BE49-F238E27FC236}">
                <a16:creationId xmlns:a16="http://schemas.microsoft.com/office/drawing/2014/main" xmlns="" id="{24ACB39D-C381-400C-BE08-A1E74AEA1F13}"/>
              </a:ext>
            </a:extLst>
          </p:cNvPr>
          <p:cNvPicPr>
            <a:picLocks noChangeAspect="1"/>
          </p:cNvPicPr>
          <p:nvPr/>
        </p:nvPicPr>
        <p:blipFill>
          <a:blip r:embed="rId3"/>
          <a:stretch>
            <a:fillRect/>
          </a:stretch>
        </p:blipFill>
        <p:spPr>
          <a:xfrm>
            <a:off x="1471561" y="5793838"/>
            <a:ext cx="451143" cy="438950"/>
          </a:xfrm>
          <a:prstGeom prst="rect">
            <a:avLst/>
          </a:prstGeom>
        </p:spPr>
      </p:pic>
      <p:pic>
        <p:nvPicPr>
          <p:cNvPr id="7" name="Grafik 6">
            <a:extLst>
              <a:ext uri="{FF2B5EF4-FFF2-40B4-BE49-F238E27FC236}">
                <a16:creationId xmlns:a16="http://schemas.microsoft.com/office/drawing/2014/main" xmlns="" id="{53FAD435-00D2-4BC2-BDFD-F8CB6CAEC740}"/>
              </a:ext>
            </a:extLst>
          </p:cNvPr>
          <p:cNvPicPr>
            <a:picLocks noChangeAspect="1"/>
          </p:cNvPicPr>
          <p:nvPr/>
        </p:nvPicPr>
        <p:blipFill>
          <a:blip r:embed="rId4"/>
          <a:stretch>
            <a:fillRect/>
          </a:stretch>
        </p:blipFill>
        <p:spPr>
          <a:xfrm>
            <a:off x="1387549" y="4152116"/>
            <a:ext cx="560881" cy="445047"/>
          </a:xfrm>
          <a:prstGeom prst="rect">
            <a:avLst/>
          </a:prstGeom>
        </p:spPr>
      </p:pic>
    </p:spTree>
    <p:extLst>
      <p:ext uri="{BB962C8B-B14F-4D97-AF65-F5344CB8AC3E}">
        <p14:creationId xmlns:p14="http://schemas.microsoft.com/office/powerpoint/2010/main" val="233168246"/>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Breitbild</PresentationFormat>
  <Paragraphs>93</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Aharoni</vt:lpstr>
      <vt:lpstr>Arial</vt:lpstr>
      <vt:lpstr>Avenir Next LT Pro</vt:lpstr>
      <vt:lpstr>PrismaticVTI</vt:lpstr>
      <vt:lpstr>Sieben Vorschläge für eine soziale und ökologische Erneuerung der Post- und Paketbranche </vt:lpstr>
      <vt:lpstr>1. Das Postgesetz sozial und ökologisch neu ausrichten</vt:lpstr>
      <vt:lpstr>2.  Die Einhaltung rechtlicher Vorgaben sicherstellen</vt:lpstr>
      <vt:lpstr>3.  Die öffentliche Auftragsvergabe zum Schutz der Menschen und des Klimas nutzen</vt:lpstr>
      <vt:lpstr>4.  Mehr Gütertransporte auf die Schiene verlagern</vt:lpstr>
      <vt:lpstr>5.  Modellprojekte zur Reduzierung von Verkehrs- und Umweltbelastung in den Städten fördern</vt:lpstr>
      <vt:lpstr>PowerPoint-Präsentation</vt:lpstr>
      <vt:lpstr>6.  Qualitätskriterien zur ökologischen und sozialen Nachhaltigkeit präzisieren</vt:lpstr>
      <vt:lpstr>7.  Allgemeine Rahmenbedingungen für Gute Arbeit verbessern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Sieben Vorschläge für eine soziale und ökologische Erneuerung der Post- und Paketbranche </dc:title>
  <dc:creator>Rolf Büttner</dc:creator>
  <cp:lastModifiedBy>Edhofer</cp:lastModifiedBy>
  <cp:revision>9</cp:revision>
  <dcterms:created xsi:type="dcterms:W3CDTF">2021-11-27T14:57:49Z</dcterms:created>
  <dcterms:modified xsi:type="dcterms:W3CDTF">2021-12-01T14:14:05Z</dcterms:modified>
</cp:coreProperties>
</file>